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B812E-6E9E-46F8-8AB8-303EC00F6295}" type="datetimeFigureOut">
              <a:rPr lang="fr-FR" smtClean="0"/>
              <a:pPr/>
              <a:t>24/01/2022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167-F40E-4EED-84FC-4F71F061B0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FFC4-0B88-446C-AAE5-606D8D918F0F}" type="datetimeFigureOut">
              <a:rPr lang="fr-FR" smtClean="0"/>
              <a:pPr/>
              <a:t>24/01/2022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39A33-EF30-499A-BEDE-4822421481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Lycée des métiers de la Chimie et des Biotechnologies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D129-03AB-4C02-AAA0-9CEE4D4BBE54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5EE9-7AAE-48FF-851B-5CA290714EDC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39C1-4DA4-4470-820D-1C706B5A42C3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C7D-A71F-4940-9DF0-99D81ED79FF7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D4D4-7C06-4C3F-9424-80CACE8469AC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0F07-E458-4EDB-91FE-4CAD6872DFC1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5201-C0D7-4FF4-9FD7-EC2A91135354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49DE-D68E-4C1D-BBA0-F7A02F805874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97D0-935C-4E74-89C7-D69BC71AA8CE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FE0-F796-4C2C-9C1D-27922602FDFB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975-A0D8-4416-BA5D-118DF3748259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6ED6-F3B5-4ADE-99A4-D39FC643409E}" type="datetime1">
              <a:rPr lang="fr-FR" smtClean="0"/>
              <a:pPr/>
              <a:t>24/01/2022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tsti\Downloads\capsule%20sti2d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90037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DE LA FORMATION</a:t>
            </a:r>
          </a:p>
          <a:p>
            <a:pPr algn="ctr">
              <a:buNone/>
            </a:pPr>
            <a:endParaRPr lang="fr-FR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BACCALAUREAT TECHNOLOGIQUE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STI2D</a:t>
            </a:r>
          </a:p>
          <a:p>
            <a:endParaRPr lang="fr-FR" dirty="0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6072230" cy="857256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Principe général de l’évaluation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r="1366"/>
          <a:stretch>
            <a:fillRect/>
          </a:stretch>
        </p:blipFill>
        <p:spPr bwMode="auto">
          <a:xfrm>
            <a:off x="1500166" y="1928802"/>
            <a:ext cx="6215106" cy="37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714380"/>
          </a:xfrm>
        </p:spPr>
        <p:txBody>
          <a:bodyPr>
            <a:normAutofit/>
          </a:bodyPr>
          <a:lstStyle/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143116"/>
            <a:ext cx="6070429" cy="29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6143668" cy="64294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Les supports techniques du lycée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64" y="2071678"/>
            <a:ext cx="2560845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4357" y="2056603"/>
            <a:ext cx="2126338" cy="40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5"/>
          <p:cNvSpPr txBox="1">
            <a:spLocks/>
          </p:cNvSpPr>
          <p:nvPr/>
        </p:nvSpPr>
        <p:spPr>
          <a:xfrm>
            <a:off x="500034" y="1714488"/>
            <a:ext cx="8143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Station météo 	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éclairage urbain solaire                   éolienne verticale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Picture 5" descr="C:\Users\cdtsti\Desktop\maquettes STID\TECHNOLOGIE SERVICES\CD760 - EOLIENNE VERTICALE\PHOTOS\DSC_0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428868"/>
            <a:ext cx="228601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57158" y="1500174"/>
            <a:ext cx="792961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                     Maquette auto péage	                                                     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hémo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mixer</a:t>
            </a: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indent="-168275"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			      Maquette études des sollicitations de ponts </a:t>
            </a: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				et beaucoup d’autres maquettes….		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928802"/>
            <a:ext cx="4002786" cy="2643206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01" y="1928802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857760"/>
            <a:ext cx="221457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86322"/>
            <a:ext cx="2071702" cy="112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				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www.crea-technologie.com/images/products/000000005/KN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500174"/>
            <a:ext cx="4286280" cy="298576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428860" y="4643446"/>
            <a:ext cx="4076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Châssis KNX et beaucoup d’autres maquettes….</a:t>
            </a:r>
            <a:endParaRPr lang="fr-FR" sz="1400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25202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Merci de votre attention</a:t>
            </a:r>
          </a:p>
          <a:p>
            <a:pPr algn="ctr">
              <a:buNone/>
            </a:pPr>
            <a:r>
              <a:rPr lang="fr-FR" dirty="0" smtClean="0"/>
              <a:t>L’équipe pédagogique reste à votre disposition</a:t>
            </a:r>
          </a:p>
          <a:p>
            <a:pPr algn="ctr">
              <a:buNone/>
            </a:pPr>
            <a:r>
              <a:rPr lang="fr-FR" dirty="0" smtClean="0"/>
              <a:t>Pour répondre à vos questions.</a:t>
            </a:r>
          </a:p>
          <a:p>
            <a:pPr algn="ctr">
              <a:buNone/>
            </a:pPr>
            <a:r>
              <a:rPr lang="fr-FR" dirty="0" smtClean="0"/>
              <a:t>Contactez le DDFPT STI</a:t>
            </a:r>
          </a:p>
          <a:p>
            <a:pPr algn="ctr">
              <a:buNone/>
            </a:pPr>
            <a:r>
              <a:rPr lang="fr-FR" dirty="0" smtClean="0"/>
              <a:t>01 47 33 30 20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4414" y="1500174"/>
            <a:ext cx="72104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fr-FR" sz="1600" dirty="0">
                <a:solidFill>
                  <a:schemeClr val="tx1"/>
                </a:solidFill>
                <a:latin typeface="Arial" charset="0"/>
              </a:rPr>
              <a:t>Articulée autour d’un enseignement technologique transversal, commun à tous les élèves, la série STI2D assure une formation polyvalente.</a:t>
            </a:r>
          </a:p>
          <a:p>
            <a:pPr marL="342900" indent="-34290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endParaRPr lang="fr-FR" sz="16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fr-FR" sz="1600" dirty="0">
                <a:solidFill>
                  <a:schemeClr val="tx1"/>
                </a:solidFill>
                <a:latin typeface="Arial" charset="0"/>
              </a:rPr>
              <a:t>Elle permet </a:t>
            </a:r>
            <a:r>
              <a:rPr lang="fr-FR" sz="1600" dirty="0" smtClean="0">
                <a:solidFill>
                  <a:schemeClr val="tx1"/>
                </a:solidFill>
                <a:latin typeface="Arial" charset="0"/>
              </a:rPr>
              <a:t>à </a:t>
            </a:r>
            <a:r>
              <a:rPr lang="fr-FR" sz="1600" dirty="0">
                <a:solidFill>
                  <a:schemeClr val="tx1"/>
                </a:solidFill>
                <a:latin typeface="Arial" charset="0"/>
              </a:rPr>
              <a:t>chaque élève </a:t>
            </a:r>
            <a:r>
              <a:rPr lang="fr-FR" sz="1600" dirty="0" smtClean="0">
                <a:solidFill>
                  <a:schemeClr val="tx1"/>
                </a:solidFill>
                <a:latin typeface="Arial" charset="0"/>
              </a:rPr>
              <a:t>d’acquérir des compétences dans tous les domaines technologiques, ce qui permet d’avoir accès à un large choix de poursuite d’études.</a:t>
            </a:r>
            <a:endParaRPr lang="fr-FR" sz="16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endParaRPr lang="fr-FR" sz="16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endParaRPr lang="fr-FR" sz="16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endParaRPr lang="fr-FR" sz="1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25" descr="Résultat de recherche d'images pour &quot;eolienn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143380"/>
            <a:ext cx="2592288" cy="1355737"/>
          </a:xfrm>
          <a:prstGeom prst="rect">
            <a:avLst/>
          </a:prstGeom>
          <a:noFill/>
        </p:spPr>
      </p:pic>
      <p:pic>
        <p:nvPicPr>
          <p:cNvPr id="12" name="Picture 27" descr="Résultat de recherche d'images pour &quot;éco construction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214686"/>
            <a:ext cx="2112234" cy="1584176"/>
          </a:xfrm>
          <a:prstGeom prst="rect">
            <a:avLst/>
          </a:prstGeom>
          <a:noFill/>
        </p:spPr>
      </p:pic>
      <p:pic>
        <p:nvPicPr>
          <p:cNvPr id="13" name="Picture 31" descr="Résultat de recherche d'images pour &quot;informatique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143380"/>
            <a:ext cx="2687724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Enseignements technologiques en STI2D au lycée Galilée de Gennevilliers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apsule sti2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475656" y="1502786"/>
            <a:ext cx="6336704" cy="4752528"/>
          </a:xfrm>
          <a:prstGeom prst="rect">
            <a:avLst/>
          </a:prstGeom>
        </p:spPr>
      </p:pic>
      <p:sp>
        <p:nvSpPr>
          <p:cNvPr id="13" name="Espace réservé du contenu 9"/>
          <p:cNvSpPr txBox="1">
            <a:spLocks/>
          </p:cNvSpPr>
          <p:nvPr/>
        </p:nvSpPr>
        <p:spPr>
          <a:xfrm>
            <a:off x="3779912" y="3212976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clic sur l’image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429420" cy="114300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Organisation pédagogique en 1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ière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STI2D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71678"/>
            <a:ext cx="6469358" cy="392908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71604" y="1285860"/>
            <a:ext cx="6143668" cy="785818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Organisation pédagogique en T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STI2D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071678"/>
            <a:ext cx="6177195" cy="383310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6143668" cy="77472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Enseignements technologiques en STI2D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0063" y="2071688"/>
            <a:ext cx="8229600" cy="40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>
              <a:buSzPct val="150000"/>
              <a:buNone/>
              <a:tabLst>
                <a:tab pos="361950" algn="l"/>
              </a:tabLst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première:</a:t>
            </a:r>
          </a:p>
          <a:p>
            <a:pPr>
              <a:buSzPct val="150000"/>
              <a:buNone/>
              <a:tabLst>
                <a:tab pos="361950" algn="l"/>
              </a:tabLst>
            </a:pP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168275">
              <a:spcBef>
                <a:spcPct val="20000"/>
              </a:spcBef>
              <a:buSzPct val="150000"/>
              <a:buFont typeface="Wingdings" pitchFamily="2" charset="2"/>
              <a:buChar char="ü"/>
              <a:tabLst>
                <a:tab pos="361950" algn="l"/>
              </a:tabLs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IT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Domaines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d’étude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technologique</a:t>
            </a: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Démarche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conception, analyse du besoin, recherche de solution..</a:t>
            </a: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168275">
              <a:spcBef>
                <a:spcPct val="20000"/>
              </a:spcBef>
              <a:buSzPct val="150000"/>
              <a:buFont typeface="Wingdings" pitchFamily="2" charset="2"/>
              <a:buChar char="ü"/>
              <a:tabLst>
                <a:tab pos="361950" algn="l"/>
              </a:tabLs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I2D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Domaines d’étude : Développement durable et éco-conception dans le secteur industriel</a:t>
            </a: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Démarche d’analyse fondée sur trois points de vue technologiques complémentaires :« matière », « énergie », « information », en prenant en compte les problématiques de développement durable et d’éco-conception.</a:t>
            </a:r>
          </a:p>
          <a:p>
            <a:pPr marL="542925" lvl="2" indent="-180975">
              <a:spcBef>
                <a:spcPct val="20000"/>
              </a:spcBef>
              <a:buFont typeface="Wingdings" pitchFamily="2" charset="2"/>
              <a:buChar char="Ø"/>
              <a:tabLst>
                <a:tab pos="361950" algn="l"/>
              </a:tabLst>
            </a:pP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SzPct val="150000"/>
              <a:buNone/>
              <a:tabLst>
                <a:tab pos="361950" algn="l"/>
              </a:tabLst>
            </a:pPr>
            <a:endParaRPr lang="fr-FR" sz="1300" b="1" dirty="0">
              <a:solidFill>
                <a:srgbClr val="807A75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6143668" cy="857256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Enseignements technologiques en STI2D</a:t>
            </a:r>
            <a:endParaRPr lang="fr-FR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2900370"/>
          </a:xfrm>
        </p:spPr>
        <p:txBody>
          <a:bodyPr>
            <a:normAutofit/>
          </a:bodyPr>
          <a:lstStyle/>
          <a:p>
            <a:pPr>
              <a:buSzPct val="150000"/>
              <a:buNone/>
              <a:tabLst>
                <a:tab pos="361950" algn="l"/>
              </a:tabLs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En terminale:</a:t>
            </a:r>
          </a:p>
          <a:p>
            <a:pPr>
              <a:buSzPct val="150000"/>
              <a:buFont typeface="Wingdings" pitchFamily="2" charset="2"/>
              <a:buChar char="ü"/>
              <a:tabLst>
                <a:tab pos="361950" algn="l"/>
              </a:tabLs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	 2I2D</a:t>
            </a:r>
          </a:p>
          <a:p>
            <a:pPr marL="542925" lvl="2" indent="-180975"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Fusion des spécialités de 1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ère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2925" lvl="2" indent="-180975">
              <a:buFont typeface="Wingdings" pitchFamily="2" charset="2"/>
              <a:buChar char="Ø"/>
              <a:tabLst>
                <a:tab pos="361950" algn="l"/>
              </a:tabLst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Choix d’un domaine spécifique : AC, EE.</a:t>
            </a:r>
          </a:p>
          <a:p>
            <a:pPr marL="542925" lvl="2" indent="-180975">
              <a:buFont typeface="Wingdings" pitchFamily="2" charset="2"/>
              <a:buChar char="Ø"/>
              <a:tabLst>
                <a:tab pos="361950" algn="l"/>
              </a:tabLst>
            </a:pPr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marL="542925" lvl="2" indent="-180975">
              <a:buNone/>
              <a:tabLst>
                <a:tab pos="361950" algn="l"/>
              </a:tabLs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Dans ces enseignements, quatre types d’activités pédagogiques :</a:t>
            </a:r>
          </a:p>
          <a:p>
            <a:pPr>
              <a:buSzPct val="150000"/>
              <a:buBlip>
                <a:blip r:embed="rId5"/>
              </a:buBlip>
              <a:tabLst>
                <a:tab pos="361950" algn="l"/>
              </a:tabLst>
            </a:pPr>
            <a:endParaRPr lang="fr-FR" sz="1300" b="1" dirty="0" smtClean="0">
              <a:solidFill>
                <a:srgbClr val="807A75"/>
              </a:solidFill>
              <a:latin typeface="Arial" charset="0"/>
            </a:endParaRPr>
          </a:p>
          <a:p>
            <a:pPr>
              <a:buNone/>
            </a:pP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57224" y="4286256"/>
            <a:ext cx="7285038" cy="884238"/>
            <a:chOff x="703" y="3329"/>
            <a:chExt cx="4589" cy="557"/>
          </a:xfrm>
        </p:grpSpPr>
        <p:sp>
          <p:nvSpPr>
            <p:cNvPr id="10" name="ZoneTexte 9"/>
            <p:cNvSpPr txBox="1"/>
            <p:nvPr/>
          </p:nvSpPr>
          <p:spPr>
            <a:xfrm>
              <a:off x="930" y="3339"/>
              <a:ext cx="997" cy="347"/>
            </a:xfrm>
            <a:prstGeom prst="rect">
              <a:avLst/>
            </a:prstGeom>
            <a:gradFill>
              <a:gsLst>
                <a:gs pos="55000">
                  <a:srgbClr val="008ED1"/>
                </a:gs>
                <a:gs pos="100000">
                  <a:srgbClr val="008ED1">
                    <a:alpha val="42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fr-FR" sz="1400" b="1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démarche d’investigation</a:t>
              </a:r>
              <a:endParaRPr lang="fr-FR" sz="1400" dirty="0">
                <a:solidFill>
                  <a:schemeClr val="bg1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48" y="3339"/>
              <a:ext cx="998" cy="347"/>
            </a:xfrm>
            <a:prstGeom prst="rect">
              <a:avLst/>
            </a:prstGeom>
            <a:gradFill>
              <a:gsLst>
                <a:gs pos="55000">
                  <a:srgbClr val="008ED1"/>
                </a:gs>
                <a:gs pos="100000">
                  <a:srgbClr val="008ED1">
                    <a:alpha val="42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fr-FR" sz="1400" b="1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étude de cas</a:t>
              </a:r>
              <a:endParaRPr lang="fr-FR" sz="1400" dirty="0">
                <a:solidFill>
                  <a:schemeClr val="bg1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167" y="3339"/>
              <a:ext cx="998" cy="347"/>
            </a:xfrm>
            <a:prstGeom prst="rect">
              <a:avLst/>
            </a:prstGeom>
            <a:gradFill>
              <a:gsLst>
                <a:gs pos="55000">
                  <a:srgbClr val="008ED1"/>
                </a:gs>
                <a:gs pos="100000">
                  <a:srgbClr val="008ED1">
                    <a:alpha val="42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fr-FR" sz="1400" b="1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activités pratiques</a:t>
              </a:r>
              <a:endParaRPr lang="fr-FR" sz="1400" dirty="0">
                <a:solidFill>
                  <a:schemeClr val="bg1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286" y="3339"/>
              <a:ext cx="998" cy="347"/>
            </a:xfrm>
            <a:prstGeom prst="rect">
              <a:avLst/>
            </a:prstGeom>
            <a:gradFill>
              <a:gsLst>
                <a:gs pos="55000">
                  <a:srgbClr val="008ED1"/>
                </a:gs>
                <a:gs pos="100000">
                  <a:srgbClr val="008ED1">
                    <a:alpha val="42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fr-FR" sz="1400" b="1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projet</a:t>
              </a:r>
              <a:endParaRPr lang="fr-FR" sz="1400" dirty="0">
                <a:solidFill>
                  <a:schemeClr val="bg1"/>
                </a:solidFill>
                <a:latin typeface="Arial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6143668" cy="631844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Le calendrier des 2 années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785926"/>
            <a:ext cx="6295622" cy="37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89"/>
          <a:stretch>
            <a:fillRect/>
          </a:stretch>
        </p:blipFill>
        <p:spPr bwMode="auto">
          <a:xfrm>
            <a:off x="2214546" y="6251084"/>
            <a:ext cx="4143372" cy="6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BAC STI2D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6143668" cy="71438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Organisation pédagogique des 2 années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1736" y="78579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des métiers de la Chimie et des Biotechnologies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646"/>
                </a:solidFill>
                <a:effectLst/>
                <a:uLnTx/>
                <a:uFillTx/>
                <a:latin typeface="Cambria" pitchFamily="18" charset="0"/>
                <a:ea typeface="Batang" pitchFamily="18" charset="-127"/>
                <a:cs typeface="Times New Roman" pitchFamily="18" charset="0"/>
              </a:rPr>
              <a:t>Lycée général et technologique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r"/>
              </a:tabLst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41211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079391"/>
            <a:ext cx="6143668" cy="403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572</Words>
  <Application>Microsoft Office PowerPoint</Application>
  <PresentationFormat>Affichage à l'écran (4:3)</PresentationFormat>
  <Paragraphs>148</Paragraphs>
  <Slides>15</Slides>
  <Notes>15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Enseignements technologiques en STI2D au lycée Galilée de Gennevilliers</vt:lpstr>
      <vt:lpstr>Organisation pédagogique en 1ière STI2D</vt:lpstr>
      <vt:lpstr>Organisation pédagogique en Tale STI2D</vt:lpstr>
      <vt:lpstr>Enseignements technologiques en STI2D</vt:lpstr>
      <vt:lpstr>Enseignements technologiques en STI2D</vt:lpstr>
      <vt:lpstr>Le calendrier des 2 années</vt:lpstr>
      <vt:lpstr>Organisation pédagogique des 2 années</vt:lpstr>
      <vt:lpstr>Principe général de l’évaluation</vt:lpstr>
      <vt:lpstr>Diapositive 11</vt:lpstr>
      <vt:lpstr>Les supports techniques du lycée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cdtsti</dc:creator>
  <cp:lastModifiedBy>cdtsti</cp:lastModifiedBy>
  <cp:revision>34</cp:revision>
  <dcterms:created xsi:type="dcterms:W3CDTF">2022-01-12T14:19:27Z</dcterms:created>
  <dcterms:modified xsi:type="dcterms:W3CDTF">2022-01-24T08:28:49Z</dcterms:modified>
</cp:coreProperties>
</file>